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6" r:id="rId3"/>
    <p:sldId id="258" r:id="rId4"/>
    <p:sldId id="259" r:id="rId5"/>
    <p:sldId id="268" r:id="rId6"/>
    <p:sldId id="263" r:id="rId7"/>
    <p:sldId id="264" r:id="rId8"/>
    <p:sldId id="265" r:id="rId9"/>
    <p:sldId id="260" r:id="rId10"/>
    <p:sldId id="261" r:id="rId11"/>
    <p:sldId id="270" r:id="rId12"/>
    <p:sldId id="257" r:id="rId13"/>
    <p:sldId id="262" r:id="rId14"/>
    <p:sldId id="271" r:id="rId15"/>
    <p:sldId id="272" r:id="rId16"/>
    <p:sldId id="273" r:id="rId17"/>
    <p:sldId id="267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92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81EB5-8ABD-1D4C-8565-F2EC9EE6F762}" type="datetimeFigureOut">
              <a:rPr lang="en-US" smtClean="0"/>
              <a:t>3/19/15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BD8EF-2EEF-204E-94A4-CFA2C26B3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4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headquarters image from http://</a:t>
            </a:r>
            <a:r>
              <a:rPr lang="en-US" dirty="0" err="1" smtClean="0"/>
              <a:t>www.digitaltrends.com</a:t>
            </a:r>
            <a:r>
              <a:rPr lang="en-US" dirty="0" smtClean="0"/>
              <a:t>/home/microsoft-just-launched-accelerator-program-home-automation-startups/#!bQ3tlS.</a:t>
            </a:r>
          </a:p>
          <a:p>
            <a:r>
              <a:rPr lang="en-US" dirty="0" smtClean="0"/>
              <a:t>Article is from </a:t>
            </a:r>
            <a:r>
              <a:rPr lang="en-US" i="1" dirty="0" smtClean="0"/>
              <a:t>American Programmer</a:t>
            </a:r>
            <a:r>
              <a:rPr lang="en-US" dirty="0" smtClean="0"/>
              <a:t>, February,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9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</a:t>
            </a:r>
            <a:r>
              <a:rPr lang="en-US" baseline="0" dirty="0" smtClean="0"/>
              <a:t> http://</a:t>
            </a:r>
            <a:r>
              <a:rPr lang="en-US" baseline="0" dirty="0" err="1" smtClean="0"/>
              <a:t>users.ece.cmu.edu</a:t>
            </a:r>
            <a:r>
              <a:rPr lang="en-US" baseline="0" dirty="0" smtClean="0"/>
              <a:t>/~</a:t>
            </a:r>
            <a:r>
              <a:rPr lang="en-US" baseline="0" dirty="0" err="1" smtClean="0"/>
              <a:t>koopman</a:t>
            </a:r>
            <a:r>
              <a:rPr lang="en-US" baseline="0" dirty="0" smtClean="0"/>
              <a:t>/des_s99/</a:t>
            </a:r>
            <a:r>
              <a:rPr lang="en-US" baseline="0" dirty="0" err="1" smtClean="0"/>
              <a:t>sw_reliability</a:t>
            </a:r>
            <a:r>
              <a:rPr lang="en-US" baseline="0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28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msdn.microsoft.com</a:t>
            </a:r>
            <a:r>
              <a:rPr lang="en-US" dirty="0" smtClean="0"/>
              <a:t>/en-us/</a:t>
            </a:r>
            <a:r>
              <a:rPr lang="en-US" dirty="0" err="1" smtClean="0"/>
              <a:t>libraRy</a:t>
            </a:r>
            <a:r>
              <a:rPr lang="en-US" dirty="0" smtClean="0"/>
              <a:t>/ms400752(v=vs.110).</a:t>
            </a:r>
            <a:r>
              <a:rPr lang="en-US" dirty="0" err="1" smtClean="0"/>
              <a:t>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3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6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7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9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9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2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9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2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5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8B3D9-16B0-4257-89D1-1F8530F17DE5}" type="datetimeFigureOut">
              <a:rPr lang="en-US" smtClean="0"/>
              <a:t>3/19/15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76D611-5F2B-47B3-AA2D-0EBA63849F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3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s.duke.edu/courses/fall98/cps108/slides/MSdev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19200"/>
            <a:ext cx="4114800" cy="1470025"/>
          </a:xfrm>
        </p:spPr>
        <p:txBody>
          <a:bodyPr/>
          <a:lstStyle/>
          <a:p>
            <a:r>
              <a:rPr lang="en-US" dirty="0" smtClean="0"/>
              <a:t>Microsoft’s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Redmond in the 90’s</a:t>
            </a:r>
          </a:p>
          <a:p>
            <a:r>
              <a:rPr lang="en-US" dirty="0" smtClean="0"/>
              <a:t>Article by Roger Sherman, Director of Testing, Worldwide Products Group, Microsoft</a:t>
            </a:r>
            <a:endParaRPr lang="en-US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microsoft-headquarter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68300"/>
            <a:ext cx="5029200" cy="335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what to launch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438400" y="2133600"/>
            <a:ext cx="4343400" cy="3657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2971800"/>
            <a:ext cx="1981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Reliability</a:t>
            </a:r>
            <a:r>
              <a:rPr lang="en-US" sz="2800" dirty="0" smtClean="0"/>
              <a:t> – rate at which end user finds anomalies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89032" y="3591580"/>
            <a:ext cx="2726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Schedule</a:t>
            </a:r>
            <a:r>
              <a:rPr lang="en-US" sz="2800" dirty="0" smtClean="0"/>
              <a:t> – shipping on time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5791200"/>
            <a:ext cx="3906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Feature Set</a:t>
            </a:r>
            <a:r>
              <a:rPr lang="en-US" sz="2800" dirty="0" smtClean="0"/>
              <a:t> – tied to vision of marketing group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752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Emphasis on each of these dimensions varies, depending on the product!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34400" y="6183868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03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activity </a:t>
            </a:r>
            <a:r>
              <a:rPr lang="en-US" dirty="0" smtClean="0"/>
              <a:t>for your groups – Take a position about MS!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/>
              <a:t>what Microsoft product would </a:t>
            </a:r>
            <a:r>
              <a:rPr lang="en-US" dirty="0" smtClean="0"/>
              <a:t>each of those 3 dimensions be number one priority!?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65443" y="472440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Reliability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332032" y="4724400"/>
            <a:ext cx="1507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Schedule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541843" y="6182380"/>
            <a:ext cx="1858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Feature Set</a:t>
            </a:r>
            <a:endParaRPr lang="en-US" sz="2800" dirty="0"/>
          </a:p>
        </p:txBody>
      </p:sp>
      <p:sp>
        <p:nvSpPr>
          <p:cNvPr id="7" name="Isosceles Triangle 6"/>
          <p:cNvSpPr/>
          <p:nvPr/>
        </p:nvSpPr>
        <p:spPr>
          <a:xfrm>
            <a:off x="5176837" y="4038600"/>
            <a:ext cx="2443163" cy="2057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34400" y="6183868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3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different kinds of testing are there at 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Teacher/Pupil</a:t>
            </a:r>
          </a:p>
          <a:p>
            <a:r>
              <a:rPr lang="en-US" dirty="0" smtClean="0"/>
              <a:t>Automated Regression Testing</a:t>
            </a:r>
          </a:p>
          <a:p>
            <a:r>
              <a:rPr lang="en-US" dirty="0" smtClean="0"/>
              <a:t>Beta Testing</a:t>
            </a:r>
            <a:endParaRPr lang="en-US" dirty="0"/>
          </a:p>
          <a:p>
            <a:r>
              <a:rPr lang="en-US" dirty="0" smtClean="0"/>
              <a:t>Monkey Testing</a:t>
            </a:r>
          </a:p>
          <a:p>
            <a:r>
              <a:rPr lang="en-US" dirty="0" smtClean="0"/>
              <a:t>Intelligent Monkey Testing</a:t>
            </a:r>
          </a:p>
          <a:p>
            <a:r>
              <a:rPr lang="en-US" dirty="0" smtClean="0"/>
              <a:t>Resource Constraint Testing</a:t>
            </a:r>
          </a:p>
          <a:p>
            <a:r>
              <a:rPr lang="en-US" dirty="0" smtClean="0"/>
              <a:t>Daily Build Testing</a:t>
            </a:r>
          </a:p>
          <a:p>
            <a:r>
              <a:rPr lang="en-US" dirty="0" smtClean="0"/>
              <a:t>Smoke Testing</a:t>
            </a:r>
          </a:p>
          <a:p>
            <a:r>
              <a:rPr lang="en-US" dirty="0" smtClean="0"/>
              <a:t>Likely a bit of manual testing although they don’t talk about it too 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81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different forces does MS have on them, vs. more agile-oriented organizations?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They have to decide what works best, over a huge customer base</a:t>
            </a:r>
          </a:p>
          <a:p>
            <a:pPr lvl="1"/>
            <a:r>
              <a:rPr lang="en-US" sz="2400" dirty="0" smtClean="0"/>
              <a:t>E.g., tool bars </a:t>
            </a:r>
            <a:r>
              <a:rPr lang="en-US" sz="2400" dirty="0" err="1" smtClean="0"/>
              <a:t>vs</a:t>
            </a:r>
            <a:r>
              <a:rPr lang="en-US" sz="2400" dirty="0" smtClean="0"/>
              <a:t> menus </a:t>
            </a:r>
            <a:r>
              <a:rPr lang="en-US" sz="2400" dirty="0" err="1" smtClean="0"/>
              <a:t>vs</a:t>
            </a:r>
            <a:r>
              <a:rPr lang="en-US" sz="2400" dirty="0" smtClean="0"/>
              <a:t> hot keys</a:t>
            </a:r>
          </a:p>
          <a:p>
            <a:r>
              <a:rPr lang="en-US" sz="2800" dirty="0" smtClean="0"/>
              <a:t>They are the “experts” on new features</a:t>
            </a:r>
          </a:p>
          <a:p>
            <a:pPr lvl="1"/>
            <a:r>
              <a:rPr lang="en-US" sz="2400" dirty="0" smtClean="0"/>
              <a:t>Propose these to management</a:t>
            </a:r>
          </a:p>
          <a:p>
            <a:pPr lvl="1"/>
            <a:r>
              <a:rPr lang="en-US" sz="2400" dirty="0" smtClean="0"/>
              <a:t>Must “exceed customer expectations” – want “best of breed”</a:t>
            </a:r>
          </a:p>
          <a:p>
            <a:pPr lvl="1"/>
            <a:r>
              <a:rPr lang="en-US" sz="2400" dirty="0" smtClean="0"/>
              <a:t>Their product experts challenge a product vision</a:t>
            </a:r>
          </a:p>
          <a:p>
            <a:r>
              <a:rPr lang="en-US" sz="2800" dirty="0" smtClean="0"/>
              <a:t>Don’t put out partial products</a:t>
            </a:r>
          </a:p>
          <a:p>
            <a:pPr lvl="1"/>
            <a:r>
              <a:rPr lang="en-US" sz="2400" dirty="0" smtClean="0"/>
              <a:t>Do put out “betas”</a:t>
            </a:r>
          </a:p>
          <a:p>
            <a:r>
              <a:rPr lang="en-US" sz="2800" dirty="0" smtClean="0"/>
              <a:t>High cost of recalls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5529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you face the same issues as 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You’re developing products, not just custom work.</a:t>
            </a:r>
          </a:p>
          <a:p>
            <a:r>
              <a:rPr lang="en-US" dirty="0" smtClean="0"/>
              <a:t>Someone plays the “product management” role.</a:t>
            </a:r>
          </a:p>
          <a:p>
            <a:pPr lvl="1"/>
            <a:r>
              <a:rPr lang="en-US" dirty="0" smtClean="0"/>
              <a:t>A surrogate customer.</a:t>
            </a:r>
          </a:p>
          <a:p>
            <a:pPr lvl="1"/>
            <a:r>
              <a:rPr lang="en-US" dirty="0" smtClean="0"/>
              <a:t>They absorb the risk in predicting acceptance.</a:t>
            </a:r>
          </a:p>
          <a:p>
            <a:r>
              <a:rPr lang="en-US" dirty="0" smtClean="0"/>
              <a:t>Do you use similar sources of knowledge, like MS uses?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14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theory tangent – Product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Typically manage a group of related products through their lifecycle.</a:t>
            </a:r>
          </a:p>
          <a:p>
            <a:pPr lvl="1"/>
            <a:r>
              <a:rPr lang="en-US" dirty="0" smtClean="0"/>
              <a:t>Might be called “program manager.”</a:t>
            </a:r>
          </a:p>
          <a:p>
            <a:pPr lvl="1"/>
            <a:r>
              <a:rPr lang="en-US" dirty="0" smtClean="0"/>
              <a:t>Includes coming up with new product ideas.</a:t>
            </a:r>
          </a:p>
          <a:p>
            <a:pPr lvl="1"/>
            <a:r>
              <a:rPr lang="en-US" dirty="0" smtClean="0"/>
              <a:t>Become “product champions.”</a:t>
            </a:r>
          </a:p>
          <a:p>
            <a:r>
              <a:rPr lang="en-US" dirty="0" smtClean="0"/>
              <a:t>Responsibilities vary widely.</a:t>
            </a:r>
          </a:p>
          <a:p>
            <a:pPr lvl="1"/>
            <a:r>
              <a:rPr lang="en-US" dirty="0" smtClean="0"/>
              <a:t>May or may not be responsible for marketing.</a:t>
            </a:r>
          </a:p>
          <a:p>
            <a:pPr lvl="1"/>
            <a:r>
              <a:rPr lang="en-US" dirty="0" smtClean="0"/>
              <a:t>May or may not hold the purse strings.</a:t>
            </a:r>
          </a:p>
          <a:p>
            <a:r>
              <a:rPr lang="en-US" dirty="0" smtClean="0"/>
              <a:t>Usually they have an “industry background” </a:t>
            </a:r>
            <a:r>
              <a:rPr lang="en-US" dirty="0" err="1" smtClean="0"/>
              <a:t>vs</a:t>
            </a:r>
            <a:r>
              <a:rPr lang="en-US" dirty="0" smtClean="0"/>
              <a:t> a technical background.</a:t>
            </a:r>
          </a:p>
          <a:p>
            <a:pPr lvl="1"/>
            <a:r>
              <a:rPr lang="en-US" dirty="0" smtClean="0"/>
              <a:t>But they need to know what development is capable of doing!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371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they are positioned relative to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developers, that is.</a:t>
            </a:r>
          </a:p>
          <a:p>
            <a:r>
              <a:rPr lang="en-US" dirty="0" smtClean="0"/>
              <a:t>And everyone else: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3276600"/>
            <a:ext cx="1371600" cy="1295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62200" y="3276600"/>
            <a:ext cx="1371600" cy="1295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Tech transfer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886200" y="3276600"/>
            <a:ext cx="1371600" cy="1295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Our products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410200" y="3276600"/>
            <a:ext cx="1524000" cy="1295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Our relationship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086600" y="3276600"/>
            <a:ext cx="1371600" cy="1295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17530" y="4876800"/>
            <a:ext cx="145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4763869"/>
            <a:ext cx="1432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Product</a:t>
            </a:r>
          </a:p>
          <a:p>
            <a:pPr algn="ctr"/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25573" y="4800600"/>
            <a:ext cx="115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4876800"/>
            <a:ext cx="1258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Exploration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733800" y="5726668"/>
            <a:ext cx="177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Knowledge flows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990600" y="5715000"/>
            <a:ext cx="16764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0800000">
            <a:off x="6324600" y="5715000"/>
            <a:ext cx="16764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78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Microsoft’s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https://www.cs.duke.edu/courses/fall98/cps108/slides/</a:t>
            </a:r>
            <a:r>
              <a:rPr lang="en-US" dirty="0" smtClean="0">
                <a:hlinkClick r:id="rId2"/>
              </a:rPr>
              <a:t>MSdev.pdf</a:t>
            </a:r>
            <a:endParaRPr lang="en-US" dirty="0" smtClean="0"/>
          </a:p>
          <a:p>
            <a:r>
              <a:rPr lang="en-US" dirty="0" smtClean="0"/>
              <a:t>They are now somewhat agile.</a:t>
            </a:r>
          </a:p>
          <a:p>
            <a:pPr lvl="1"/>
            <a:r>
              <a:rPr lang="en-US" dirty="0" smtClean="0"/>
              <a:t>Depends on the group.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8655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questions from the reading quiz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pick</a:t>
            </a:r>
          </a:p>
          <a:p>
            <a:r>
              <a:rPr lang="en-US" dirty="0" smtClean="0"/>
              <a:t>Your choice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89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activity for your groups – </a:t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 smtClean="0"/>
              <a:t>did you think was interesting about MS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/>
          <a:lstStyle/>
          <a:p>
            <a:r>
              <a:rPr lang="en-US" dirty="0" smtClean="0"/>
              <a:t>What did you like?</a:t>
            </a:r>
          </a:p>
          <a:p>
            <a:r>
              <a:rPr lang="en-US" dirty="0" smtClean="0"/>
              <a:t>What didn’t you like?</a:t>
            </a:r>
          </a:p>
          <a:p>
            <a:r>
              <a:rPr lang="en-US" dirty="0" smtClean="0"/>
              <a:t>What was surprising?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41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Why isn’t it waterfall?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Milestones</a:t>
            </a:r>
          </a:p>
          <a:p>
            <a:pPr lvl="1"/>
            <a:r>
              <a:rPr lang="en-US" dirty="0" smtClean="0"/>
              <a:t>Several per customer release</a:t>
            </a:r>
          </a:p>
          <a:p>
            <a:pPr lvl="2"/>
            <a:r>
              <a:rPr lang="en-US" dirty="0" smtClean="0"/>
              <a:t>Goal – fix bugs early</a:t>
            </a:r>
          </a:p>
          <a:p>
            <a:pPr lvl="1"/>
            <a:r>
              <a:rPr lang="en-US" dirty="0" smtClean="0"/>
              <a:t>Stages the features</a:t>
            </a:r>
          </a:p>
          <a:p>
            <a:pPr lvl="1"/>
            <a:r>
              <a:rPr lang="en-US" dirty="0" smtClean="0"/>
              <a:t>Acceptance testing toward the end of each</a:t>
            </a:r>
          </a:p>
          <a:p>
            <a:pPr lvl="2"/>
            <a:r>
              <a:rPr lang="en-US" dirty="0" smtClean="0"/>
              <a:t>Test release document – scope</a:t>
            </a:r>
          </a:p>
          <a:p>
            <a:pPr lvl="1"/>
            <a:r>
              <a:rPr lang="en-US" dirty="0" smtClean="0"/>
              <a:t>“Post-mortem” after each, also plans next</a:t>
            </a:r>
          </a:p>
          <a:p>
            <a:r>
              <a:rPr lang="en-US" dirty="0" smtClean="0"/>
              <a:t>This is an “spiral” development approach</a:t>
            </a:r>
          </a:p>
          <a:p>
            <a:r>
              <a:rPr lang="en-US" dirty="0" smtClean="0"/>
              <a:t>When “code complete” goes to mfg.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183868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9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“requirements”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what you do “acceptance testing” against!</a:t>
            </a:r>
          </a:p>
          <a:p>
            <a:r>
              <a:rPr lang="en-US" dirty="0" smtClean="0"/>
              <a:t>Final acceptance criterion – 5 days of testing without a “must fix” bug</a:t>
            </a:r>
          </a:p>
          <a:p>
            <a:r>
              <a:rPr lang="en-US" dirty="0" smtClean="0"/>
              <a:t>Reliability = “code stability”</a:t>
            </a:r>
          </a:p>
          <a:p>
            <a:r>
              <a:rPr lang="en-US" dirty="0" smtClean="0"/>
              <a:t>Microsoft’s “client” is a product manager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35274" y="3758624"/>
            <a:ext cx="309912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ym typeface="Wingdings"/>
              </a:rPr>
              <a:t> See next slide!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1378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“reliability”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At Microsoft:</a:t>
            </a:r>
          </a:p>
          <a:p>
            <a:r>
              <a:rPr lang="en-US" sz="2400" dirty="0" smtClean="0"/>
              <a:t>Rate at which the end user will encounter anomalies.</a:t>
            </a:r>
          </a:p>
          <a:p>
            <a:r>
              <a:rPr lang="en-US" sz="2400" dirty="0" smtClean="0"/>
              <a:t>Goal is to maintain a product’s reliability while new features are being added.</a:t>
            </a:r>
          </a:p>
          <a:p>
            <a:r>
              <a:rPr lang="en-US" sz="2400" dirty="0" smtClean="0"/>
              <a:t>And to increase reliability in the system testing phase until “good enough”.</a:t>
            </a:r>
            <a:endParaRPr lang="en-US" sz="2400" dirty="0"/>
          </a:p>
        </p:txBody>
      </p:sp>
      <p:pic>
        <p:nvPicPr>
          <p:cNvPr id="4" name="Picture 3" descr="Image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886200"/>
            <a:ext cx="5043055" cy="284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4722673"/>
            <a:ext cx="23622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</a:t>
            </a:r>
            <a:r>
              <a:rPr lang="en-US" dirty="0" smtClean="0"/>
              <a:t> – This is the classic reliability “U-curve” used in all of engineering.  Does the “Wear out” phase happen with software?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572000" y="5105400"/>
            <a:ext cx="1143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91200" y="4800600"/>
            <a:ext cx="1371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“Bug convergence”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8534400" y="6172200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“requirements” -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 statement</a:t>
            </a:r>
          </a:p>
          <a:p>
            <a:r>
              <a:rPr lang="en-US" dirty="0" smtClean="0"/>
              <a:t>Analysis of competitors products</a:t>
            </a:r>
          </a:p>
          <a:p>
            <a:r>
              <a:rPr lang="en-US" dirty="0" smtClean="0"/>
              <a:t>Satisfaction surveys</a:t>
            </a:r>
          </a:p>
          <a:p>
            <a:r>
              <a:rPr lang="en-US" dirty="0" smtClean="0"/>
              <a:t>Annotated user studies</a:t>
            </a:r>
          </a:p>
          <a:p>
            <a:r>
              <a:rPr lang="en-US" dirty="0" smtClean="0"/>
              <a:t>New technologies</a:t>
            </a:r>
          </a:p>
          <a:p>
            <a:r>
              <a:rPr lang="en-US" dirty="0" smtClean="0"/>
              <a:t>Brainstorming to get great new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006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spec to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Product specification</a:t>
            </a:r>
          </a:p>
          <a:p>
            <a:pPr lvl="1"/>
            <a:r>
              <a:rPr lang="en-US" dirty="0" smtClean="0"/>
              <a:t>Thought-up internally</a:t>
            </a:r>
          </a:p>
          <a:p>
            <a:r>
              <a:rPr lang="en-US" dirty="0" smtClean="0"/>
              <a:t>Divided into features</a:t>
            </a:r>
          </a:p>
          <a:p>
            <a:r>
              <a:rPr lang="en-US" dirty="0" smtClean="0"/>
              <a:t>Milestones</a:t>
            </a:r>
          </a:p>
          <a:p>
            <a:r>
              <a:rPr lang="en-US" dirty="0" smtClean="0"/>
              <a:t>Judged against their </a:t>
            </a:r>
            <a:br>
              <a:rPr lang="en-US" dirty="0" smtClean="0"/>
            </a:br>
            <a:r>
              <a:rPr lang="en-US" dirty="0" smtClean="0"/>
              <a:t>standards for: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65443" y="472440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Reliability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332032" y="4724400"/>
            <a:ext cx="1507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Schedule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541843" y="6182380"/>
            <a:ext cx="1858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Feature Set</a:t>
            </a:r>
            <a:endParaRPr lang="en-US" sz="2800" dirty="0"/>
          </a:p>
        </p:txBody>
      </p:sp>
      <p:sp>
        <p:nvSpPr>
          <p:cNvPr id="8" name="Isosceles Triangle 7"/>
          <p:cNvSpPr/>
          <p:nvPr/>
        </p:nvSpPr>
        <p:spPr>
          <a:xfrm>
            <a:off x="5176837" y="4038600"/>
            <a:ext cx="2443163" cy="2057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06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8768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Source control – “Source Library Manager”</a:t>
            </a:r>
          </a:p>
          <a:p>
            <a:r>
              <a:rPr lang="en-US" sz="2000" dirty="0" smtClean="0"/>
              <a:t>Bug tracking – RAID</a:t>
            </a:r>
          </a:p>
          <a:p>
            <a:pPr lvl="1"/>
            <a:r>
              <a:rPr lang="en-US" sz="1800" dirty="0" smtClean="0"/>
              <a:t>Does problem-resolution work-flow</a:t>
            </a:r>
          </a:p>
          <a:p>
            <a:pPr lvl="1"/>
            <a:r>
              <a:rPr lang="en-US" sz="1800" dirty="0" smtClean="0"/>
              <a:t>Also links issues to “release-ability” of the product</a:t>
            </a:r>
          </a:p>
          <a:p>
            <a:pPr lvl="1"/>
            <a:r>
              <a:rPr lang="en-US" sz="1800" dirty="0" smtClean="0"/>
              <a:t>And – can test hypotheses about causes!</a:t>
            </a:r>
          </a:p>
          <a:p>
            <a:r>
              <a:rPr lang="en-US" sz="2000" dirty="0" smtClean="0"/>
              <a:t>Automated “project testing” by each developer</a:t>
            </a:r>
          </a:p>
          <a:p>
            <a:r>
              <a:rPr lang="en-US" sz="2000" dirty="0" smtClean="0"/>
              <a:t>Putting “asserts” into debug versions of the code</a:t>
            </a:r>
          </a:p>
          <a:p>
            <a:r>
              <a:rPr lang="en-US" sz="2000" dirty="0" smtClean="0"/>
              <a:t>Overnight “teacher pupil” test runs</a:t>
            </a:r>
          </a:p>
          <a:p>
            <a:pPr lvl="1"/>
            <a:r>
              <a:rPr lang="en-US" sz="1800" dirty="0" smtClean="0"/>
              <a:t>Automated tests – nearly 100% coverage</a:t>
            </a:r>
          </a:p>
          <a:p>
            <a:pPr lvl="1"/>
            <a:r>
              <a:rPr lang="en-US" sz="1800" dirty="0" smtClean="0"/>
              <a:t>UI testing with “monkeys”</a:t>
            </a:r>
            <a:endParaRPr lang="en-US" sz="1800" dirty="0"/>
          </a:p>
        </p:txBody>
      </p:sp>
      <p:pic>
        <p:nvPicPr>
          <p:cNvPr id="4" name="Picture 3" descr="IC42150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524000"/>
            <a:ext cx="3455042" cy="4330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4800600" y="5943600"/>
            <a:ext cx="42976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Above</a:t>
            </a:r>
            <a:r>
              <a:rPr lang="en-US" sz="1600" dirty="0" smtClean="0"/>
              <a:t> – This is one of the bug tracking work flows you can choose today, built into Visual Studio.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7340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they have Configuration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Assumed to be a part of their bug resolution and feature selection processes for a release</a:t>
            </a:r>
          </a:p>
          <a:p>
            <a:r>
              <a:rPr lang="en-US" dirty="0" smtClean="0"/>
              <a:t>Each developer also appears to have a “sandbox” for testing their own code in a build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183868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42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6904</TotalTime>
  <Words>923</Words>
  <Application>Microsoft Macintosh PowerPoint</Application>
  <PresentationFormat>On-screen Show (4:3)</PresentationFormat>
  <Paragraphs>140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Microsoft’s Process</vt:lpstr>
      <vt:lpstr>An activity for your groups –  What did you think was interesting about MS process?</vt:lpstr>
      <vt:lpstr>Why isn’t it waterfall?</vt:lpstr>
      <vt:lpstr>Let’s talk “requirements”</vt:lpstr>
      <vt:lpstr>What is “reliability” here?</vt:lpstr>
      <vt:lpstr>Let’s talk “requirements” - process</vt:lpstr>
      <vt:lpstr>From spec to schedule</vt:lpstr>
      <vt:lpstr>Tools</vt:lpstr>
      <vt:lpstr>Do they have Configuration Management?</vt:lpstr>
      <vt:lpstr>Deciding what to launch</vt:lpstr>
      <vt:lpstr>Another activity for your groups – Take a position about MS! </vt:lpstr>
      <vt:lpstr>How many different kinds of testing are there at MS?</vt:lpstr>
      <vt:lpstr>What different forces does MS have on them, vs. more agile-oriented organizations?</vt:lpstr>
      <vt:lpstr>Do you face the same issues as MS?</vt:lpstr>
      <vt:lpstr>Management theory tangent – Product Manager</vt:lpstr>
      <vt:lpstr>How they are positioned relative to us</vt:lpstr>
      <vt:lpstr>Update on Microsoft’s Process</vt:lpstr>
      <vt:lpstr>Your questions from the reading quiz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Microsoft’s Process</dc:title>
  <dc:creator>Mike Hewner</dc:creator>
  <cp:lastModifiedBy>Steve Chenoweth</cp:lastModifiedBy>
  <cp:revision>37</cp:revision>
  <dcterms:created xsi:type="dcterms:W3CDTF">2013-09-11T20:56:55Z</dcterms:created>
  <dcterms:modified xsi:type="dcterms:W3CDTF">2015-03-19T14:44:53Z</dcterms:modified>
</cp:coreProperties>
</file>